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60" r:id="rId1"/>
  </p:sldMasterIdLst>
  <p:notesMasterIdLst>
    <p:notesMasterId r:id="rId65"/>
  </p:notesMasterIdLst>
  <p:sldIdLst>
    <p:sldId id="297" r:id="rId2"/>
    <p:sldId id="277" r:id="rId3"/>
    <p:sldId id="301" r:id="rId4"/>
    <p:sldId id="372" r:id="rId5"/>
    <p:sldId id="373" r:id="rId6"/>
    <p:sldId id="374" r:id="rId7"/>
    <p:sldId id="375" r:id="rId8"/>
    <p:sldId id="302" r:id="rId9"/>
    <p:sldId id="303" r:id="rId10"/>
    <p:sldId id="367" r:id="rId11"/>
    <p:sldId id="368" r:id="rId12"/>
    <p:sldId id="304" r:id="rId13"/>
    <p:sldId id="370" r:id="rId14"/>
    <p:sldId id="376" r:id="rId15"/>
    <p:sldId id="377" r:id="rId16"/>
    <p:sldId id="311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21" r:id="rId26"/>
    <p:sldId id="322" r:id="rId27"/>
    <p:sldId id="386" r:id="rId28"/>
    <p:sldId id="387" r:id="rId29"/>
    <p:sldId id="389" r:id="rId30"/>
    <p:sldId id="388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400" r:id="rId41"/>
    <p:sldId id="399" r:id="rId42"/>
    <p:sldId id="401" r:id="rId43"/>
    <p:sldId id="402" r:id="rId44"/>
    <p:sldId id="404" r:id="rId45"/>
    <p:sldId id="405" r:id="rId46"/>
    <p:sldId id="406" r:id="rId47"/>
    <p:sldId id="407" r:id="rId48"/>
    <p:sldId id="347" r:id="rId49"/>
    <p:sldId id="348" r:id="rId50"/>
    <p:sldId id="408" r:id="rId51"/>
    <p:sldId id="412" r:id="rId52"/>
    <p:sldId id="413" r:id="rId53"/>
    <p:sldId id="414" r:id="rId54"/>
    <p:sldId id="409" r:id="rId55"/>
    <p:sldId id="415" r:id="rId56"/>
    <p:sldId id="416" r:id="rId57"/>
    <p:sldId id="410" r:id="rId58"/>
    <p:sldId id="417" r:id="rId59"/>
    <p:sldId id="419" r:id="rId60"/>
    <p:sldId id="411" r:id="rId61"/>
    <p:sldId id="418" r:id="rId62"/>
    <p:sldId id="420" r:id="rId63"/>
    <p:sldId id="421" r:id="rId6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70" autoAdjust="0"/>
  </p:normalViewPr>
  <p:slideViewPr>
    <p:cSldViewPr>
      <p:cViewPr varScale="1">
        <p:scale>
          <a:sx n="102" d="100"/>
          <a:sy n="102" d="100"/>
        </p:scale>
        <p:origin x="26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06FD-D3EA-4A59-A436-17587ED9B375}" type="datetimeFigureOut">
              <a:rPr lang="en-CA" smtClean="0"/>
              <a:t>04/11/2016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1D22-6885-4C0E-BA29-5037CD62A5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1D22-6885-4C0E-BA29-5037CD62A50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45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1D22-6885-4C0E-BA29-5037CD62A50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29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9" y="188640"/>
            <a:ext cx="8748464" cy="3888432"/>
          </a:xfrm>
          <a:prstGeom prst="rect">
            <a:avLst/>
          </a:prstGeom>
        </p:spPr>
      </p:pic>
      <p:sp>
        <p:nvSpPr>
          <p:cNvPr id="3" name="Line 21"/>
          <p:cNvSpPr>
            <a:spLocks noChangeShapeType="1"/>
          </p:cNvSpPr>
          <p:nvPr/>
        </p:nvSpPr>
        <p:spPr bwMode="auto">
          <a:xfrm>
            <a:off x="8932863" y="0"/>
            <a:ext cx="0" cy="68580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pic>
        <p:nvPicPr>
          <p:cNvPr id="4" name="Picture 22" descr="HSBC_WLB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5956300"/>
            <a:ext cx="1728787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3"/>
          <p:cNvSpPr>
            <a:spLocks noChangeArrowheads="1"/>
          </p:cNvSpPr>
          <p:nvPr/>
        </p:nvSpPr>
        <p:spPr bwMode="auto">
          <a:xfrm rot="16200000">
            <a:off x="8751094" y="5985669"/>
            <a:ext cx="457200" cy="2333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 eaLnBrk="0" hangingPunct="0"/>
            <a:endParaRPr lang="en-US" sz="2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49187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A0EC7A-B883-4246-A6F2-34EB818A1477}" type="slidenum">
              <a:rPr lang="en-CA" smtClean="0"/>
              <a:t>‹#›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45031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04664"/>
            <a:ext cx="8150225" cy="835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65113" indent="-265113">
              <a:defRPr/>
            </a:lvl2pPr>
            <a:lvl3pPr marL="627063" indent="-265113">
              <a:buClr>
                <a:srgbClr val="FF0000"/>
              </a:buClr>
              <a:defRPr sz="1800"/>
            </a:lvl3pPr>
            <a:lvl4pPr marL="1073150" indent="-265113">
              <a:buClr>
                <a:srgbClr val="FF0000"/>
              </a:buClr>
              <a:defRPr sz="1600"/>
            </a:lvl4pPr>
            <a:lvl5pPr marL="1520825" indent="-266700">
              <a:buClr>
                <a:srgbClr val="FF0000"/>
              </a:buCl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A0EC7A-B883-4246-A6F2-34EB818A1477}" type="slidenum">
              <a:rPr lang="en-CA" smtClean="0"/>
              <a:t>‹#›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80375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04664"/>
            <a:ext cx="8150225" cy="835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A0EC7A-B883-4246-A6F2-34EB818A1477}" type="slidenum">
              <a:rPr lang="en-CA" smtClean="0"/>
              <a:t>‹#›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53749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A0EC7A-B883-4246-A6F2-34EB818A1477}" type="slidenum">
              <a:rPr lang="en-CA" smtClean="0"/>
              <a:t>‹#›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79203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5"/>
          <p:cNvSpPr>
            <a:spLocks noChangeArrowheads="1"/>
          </p:cNvSpPr>
          <p:nvPr/>
        </p:nvSpPr>
        <p:spPr bwMode="auto">
          <a:xfrm>
            <a:off x="0" y="1"/>
            <a:ext cx="9144000" cy="38375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34351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649544" y="6566274"/>
            <a:ext cx="6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defTabSz="9017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rgbClr val="A5A6A9"/>
              </a:solidFill>
            </a:endParaRPr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8858427" y="0"/>
            <a:ext cx="127389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79" tIns="45189" rIns="90379" bIns="45189" anchor="ctr"/>
          <a:lstStyle/>
          <a:p>
            <a:pPr algn="ctr" defTabSz="902399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600" b="1" i="1">
              <a:solidFill>
                <a:srgbClr val="000000"/>
              </a:solidFill>
            </a:endParaRPr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gray">
          <a:xfrm rot="16200000">
            <a:off x="8782524" y="5825447"/>
            <a:ext cx="297390" cy="1455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0379" tIns="45189" rIns="90379" bIns="45189" anchor="ctr"/>
          <a:lstStyle/>
          <a:p>
            <a:pPr algn="ctr" defTabSz="847621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600" i="1">
              <a:solidFill>
                <a:srgbClr val="000000"/>
              </a:solidFill>
            </a:endParaRPr>
          </a:p>
        </p:txBody>
      </p:sp>
      <p:pic>
        <p:nvPicPr>
          <p:cNvPr id="7" name="Picture 45" descr="HSBC Hexagon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80" y="5760061"/>
            <a:ext cx="1500669" cy="28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Grp="1" noChangeArrowheads="1"/>
          </p:cNvSpPr>
          <p:nvPr>
            <p:ph type="ctrTitle" sz="quarter"/>
          </p:nvPr>
        </p:nvSpPr>
        <p:spPr>
          <a:xfrm>
            <a:off x="635544" y="4110896"/>
            <a:ext cx="7772120" cy="476124"/>
          </a:xfrm>
        </p:spPr>
        <p:txBody>
          <a:bodyPr bIns="0"/>
          <a:lstStyle>
            <a:lvl1pPr>
              <a:lnSpc>
                <a:spcPct val="100000"/>
              </a:lnSpc>
              <a:defRPr sz="2700" b="1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0" name="Rectangle 4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5544" y="4587021"/>
            <a:ext cx="6400240" cy="477627"/>
          </a:xfrm>
        </p:spPr>
        <p:txBody>
          <a:bodyPr tIns="0"/>
          <a:lstStyle>
            <a:lvl1pPr marL="0" indent="0">
              <a:buClrTx/>
              <a:buFontTx/>
              <a:buNone/>
              <a:defRPr sz="2500" smtClean="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07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404664"/>
            <a:ext cx="81502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600200"/>
            <a:ext cx="81502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charset="0"/>
                <a:ea typeface="ＭＳ Ｐゴシック" pitchFamily="-107" charset="-128"/>
              </a:defRPr>
            </a:lvl1pPr>
          </a:lstStyle>
          <a:p>
            <a:fld id="{3EA0EC7A-B883-4246-A6F2-34EB818A1477}" type="slidenum">
              <a:rPr lang="en-CA" smtClean="0"/>
              <a:t>‹#›</a:t>
            </a:fld>
            <a:endParaRPr lang="en-CA"/>
          </a:p>
        </p:txBody>
      </p:sp>
      <p:sp>
        <p:nvSpPr>
          <p:cNvPr id="1029" name="Line 6"/>
          <p:cNvSpPr>
            <a:spLocks noChangeShapeType="1"/>
          </p:cNvSpPr>
          <p:nvPr/>
        </p:nvSpPr>
        <p:spPr bwMode="auto">
          <a:xfrm>
            <a:off x="238125" y="0"/>
            <a:ext cx="0" cy="1293813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Arial" charset="0"/>
          <a:ea typeface="MS PGothic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Arial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Arial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Arial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Arial" charset="0"/>
          <a:ea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Univers 55" pitchFamily="-107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Univers 55" pitchFamily="-107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Univers 55" pitchFamily="-107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FF0000"/>
          </a:solidFill>
          <a:latin typeface="Univers 55" pitchFamily="-107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Arial" charset="0"/>
          <a:ea typeface="MS PGothic" pitchFamily="34" charset="-128"/>
          <a:cs typeface="+mn-cs"/>
        </a:defRPr>
      </a:lvl1pPr>
      <a:lvl2pPr marL="542925" indent="-3619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ebdings" pitchFamily="18" charset="2"/>
        <a:buChar char="4"/>
        <a:defRPr>
          <a:solidFill>
            <a:schemeClr val="tx1"/>
          </a:solidFill>
          <a:latin typeface="Arial" charset="0"/>
          <a:ea typeface="MS PGothic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•"/>
        <a:defRPr lang="en-US" sz="1800" dirty="0" smtClean="0">
          <a:solidFill>
            <a:schemeClr val="tx1"/>
          </a:solidFill>
          <a:latin typeface="Arial" pitchFamily="-107" charset="0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–"/>
        <a:defRPr lang="en-US" sz="1600" dirty="0" smtClean="0">
          <a:solidFill>
            <a:schemeClr val="tx1"/>
          </a:solidFill>
          <a:latin typeface="Arial" pitchFamily="-107" charset="0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lang="en-US" sz="1600" dirty="0" smtClean="0">
          <a:solidFill>
            <a:schemeClr val="tx1"/>
          </a:solidFill>
          <a:latin typeface="Arial" pitchFamily="-107" charset="0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ＭＳ Ｐゴシック" pitchFamily="-107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ＭＳ Ｐゴシック" pitchFamily="-107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ＭＳ Ｐゴシック" pitchFamily="-107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07" charset="0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HSBC - RESTRICTED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>
          <a:xfrm>
            <a:off x="971600" y="3861048"/>
            <a:ext cx="6400240" cy="477627"/>
          </a:xfrm>
        </p:spPr>
        <p:txBody>
          <a:bodyPr/>
          <a:lstStyle/>
          <a:p>
            <a:pPr algn="ctr"/>
            <a:r>
              <a:rPr lang="en-US" sz="3200" b="1" dirty="0"/>
              <a:t>HSBCnet </a:t>
            </a:r>
            <a:r>
              <a:rPr lang="en-US" sz="3200" b="1" dirty="0" smtClean="0"/>
              <a:t>Payments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85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399" t="6486" r="399" b="41036"/>
          <a:stretch/>
        </p:blipFill>
        <p:spPr>
          <a:xfrm>
            <a:off x="0" y="-171400"/>
            <a:ext cx="9144000" cy="302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096" b="17493"/>
          <a:stretch/>
        </p:blipFill>
        <p:spPr>
          <a:xfrm>
            <a:off x="0" y="2708920"/>
            <a:ext cx="9144000" cy="414908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8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"/>
            <a:ext cx="900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1029"/>
          <p:cNvSpPr>
            <a:spLocks noChangeArrowheads="1"/>
          </p:cNvSpPr>
          <p:nvPr/>
        </p:nvSpPr>
        <p:spPr bwMode="auto">
          <a:xfrm>
            <a:off x="304800" y="2819400"/>
            <a:ext cx="5943600" cy="762000"/>
          </a:xfrm>
          <a:prstGeom prst="rect">
            <a:avLst/>
          </a:prstGeom>
          <a:noFill/>
          <a:ln w="9525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2" name="Rectangle 10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100"/>
          <a:stretch/>
        </p:blipFill>
        <p:spPr>
          <a:xfrm>
            <a:off x="0" y="-42030"/>
            <a:ext cx="9144000" cy="4536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1041" b="22933"/>
          <a:stretch/>
        </p:blipFill>
        <p:spPr>
          <a:xfrm>
            <a:off x="0" y="4246586"/>
            <a:ext cx="9155336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70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Particular Payment Type Entitlement</a:t>
            </a:r>
            <a:r>
              <a:rPr lang="en-US" altLang="en-US" dirty="0">
                <a:solidFill>
                  <a:schemeClr val="tx1"/>
                </a:solidFill>
              </a:rPr>
              <a:t/>
            </a:r>
            <a:br>
              <a:rPr lang="en-US" alt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239688"/>
            <a:ext cx="7632848" cy="51166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63616" y="3357202"/>
            <a:ext cx="3312368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Click </a:t>
            </a:r>
            <a:r>
              <a:rPr lang="en-US" altLang="en-US" dirty="0" smtClean="0"/>
              <a:t>on Required </a:t>
            </a:r>
            <a:r>
              <a:rPr lang="en-US" altLang="en-US" dirty="0"/>
              <a:t>Payment Type Link from </a:t>
            </a:r>
            <a:r>
              <a:rPr lang="en-US" altLang="en-US" dirty="0" smtClean="0"/>
              <a:t>account services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8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4" y="0"/>
            <a:ext cx="9075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 smtClean="0"/>
              <a:t>After all entitlements following tools will be available for users:</a:t>
            </a:r>
          </a:p>
          <a:p>
            <a:pPr>
              <a:buFontTx/>
              <a:buAutoNum type="arabicParenR"/>
            </a:pPr>
            <a:r>
              <a:rPr lang="en-US" altLang="en-US" b="1" dirty="0" smtClean="0"/>
              <a:t>Create Payment Instruction</a:t>
            </a:r>
          </a:p>
          <a:p>
            <a:pPr>
              <a:buFontTx/>
              <a:buAutoNum type="arabicParenR"/>
            </a:pPr>
            <a:r>
              <a:rPr lang="en-US" altLang="en-US" b="1" dirty="0" smtClean="0"/>
              <a:t>Authorization Summary</a:t>
            </a:r>
          </a:p>
          <a:p>
            <a:pPr>
              <a:buFontTx/>
              <a:buAutoNum type="arabicParenR"/>
            </a:pPr>
            <a:r>
              <a:rPr lang="en-US" altLang="en-US" b="1" dirty="0"/>
              <a:t>Payment </a:t>
            </a:r>
            <a:r>
              <a:rPr lang="en-US" altLang="en-US" b="1" dirty="0" smtClean="0"/>
              <a:t>Summary</a:t>
            </a:r>
            <a:endParaRPr lang="en-US" altLang="en-US" b="1" dirty="0"/>
          </a:p>
          <a:p>
            <a:pPr>
              <a:buFontTx/>
              <a:buAutoNum type="arabicParenR"/>
            </a:pPr>
            <a:r>
              <a:rPr lang="en-US" altLang="en-US" b="1" dirty="0" smtClean="0"/>
              <a:t>Create </a:t>
            </a:r>
            <a:r>
              <a:rPr lang="en-US" altLang="en-US" b="1" dirty="0"/>
              <a:t>Payment </a:t>
            </a:r>
            <a:r>
              <a:rPr lang="en-US" altLang="en-US" b="1" dirty="0" smtClean="0"/>
              <a:t>Template</a:t>
            </a:r>
          </a:p>
          <a:p>
            <a:pPr>
              <a:buFontTx/>
              <a:buAutoNum type="arabicParenR"/>
            </a:pPr>
            <a:r>
              <a:rPr lang="en-US" altLang="en-US" b="1" dirty="0" smtClean="0"/>
              <a:t>Template Summary</a:t>
            </a:r>
          </a:p>
          <a:p>
            <a:pPr>
              <a:buFontTx/>
              <a:buNone/>
            </a:pPr>
            <a:endParaRPr lang="en-US" altLang="en-US" b="1" dirty="0">
              <a:solidFill>
                <a:srgbClr val="FF33CC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3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" y="21704"/>
            <a:ext cx="9122703" cy="68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63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Payment Instruction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4" y="1412776"/>
            <a:ext cx="741997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534" b="3478"/>
          <a:stretch/>
        </p:blipFill>
        <p:spPr>
          <a:xfrm>
            <a:off x="0" y="-100164"/>
            <a:ext cx="9144000" cy="69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6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70" y="0"/>
            <a:ext cx="9160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39689"/>
            <a:ext cx="8150225" cy="4114800"/>
          </a:xfrm>
        </p:spPr>
        <p:txBody>
          <a:bodyPr/>
          <a:lstStyle/>
          <a:p>
            <a:pPr marL="609600" indent="-609600">
              <a:buFontTx/>
              <a:buChar char="•"/>
            </a:pPr>
            <a:r>
              <a:rPr lang="en-US" altLang="en-US" dirty="0"/>
              <a:t>INTRODUCTION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NEED OF THE TOOL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BASIC NEEDS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ENTITLEMENTS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PAYMENT TOOLS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WORK FLOW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PAYMENT TEMPLATES</a:t>
            </a:r>
          </a:p>
          <a:p>
            <a:pPr marL="609600" indent="-609600">
              <a:buFontTx/>
              <a:buChar char="•"/>
            </a:pPr>
            <a:r>
              <a:rPr lang="en-US" altLang="en-US" dirty="0"/>
              <a:t>ENHANCEMENTS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670" b="12737"/>
          <a:stretch/>
        </p:blipFill>
        <p:spPr>
          <a:xfrm>
            <a:off x="0" y="1"/>
            <a:ext cx="9144000" cy="3959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53" b="24296"/>
          <a:stretch/>
        </p:blipFill>
        <p:spPr>
          <a:xfrm>
            <a:off x="-36512" y="3959119"/>
            <a:ext cx="9170910" cy="28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7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9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Authorization Summary</a:t>
            </a:r>
            <a:br>
              <a:rPr lang="en-US" altLang="en-US" dirty="0" smtClean="0"/>
            </a:br>
            <a:r>
              <a:rPr lang="en-US" altLang="en-US" dirty="0" smtClean="0"/>
              <a:t>Action: Authorize 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6294" y="908720"/>
            <a:ext cx="8150225" cy="4114800"/>
          </a:xfrm>
        </p:spPr>
        <p:txBody>
          <a:bodyPr/>
          <a:lstStyle/>
          <a:p>
            <a:r>
              <a:rPr lang="en-US" dirty="0" smtClean="0"/>
              <a:t>Create a payment and keep it in Pending Auth.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612" t="5923" r="388" b="53130"/>
          <a:stretch/>
        </p:blipFill>
        <p:spPr>
          <a:xfrm>
            <a:off x="416294" y="1484784"/>
            <a:ext cx="83003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292080" y="4941168"/>
            <a:ext cx="3384376" cy="648072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dirty="0"/>
              <a:t>Once Instruction is created user can either </a:t>
            </a:r>
            <a:r>
              <a:rPr lang="en-US" altLang="en-US" sz="1200" dirty="0" smtClean="0"/>
              <a:t>Authorize/Repair/Reject </a:t>
            </a:r>
            <a:r>
              <a:rPr lang="en-US" altLang="en-US" sz="1200" dirty="0"/>
              <a:t>the </a:t>
            </a:r>
            <a:r>
              <a:rPr lang="en-US" altLang="en-US" sz="1200" dirty="0" smtClean="0"/>
              <a:t>instruction from the Authorization Summary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894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" y="0"/>
            <a:ext cx="11508432" cy="71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25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800" y="-142329"/>
            <a:ext cx="8150225" cy="835025"/>
          </a:xfrm>
        </p:spPr>
        <p:txBody>
          <a:bodyPr/>
          <a:lstStyle/>
          <a:p>
            <a:r>
              <a:rPr lang="en-US" dirty="0" smtClean="0"/>
              <a:t>Action : Send to Repair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" y="692697"/>
            <a:ext cx="9121761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7"/>
            <a:ext cx="9144000" cy="6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7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86"/>
            <a:ext cx="9144000" cy="68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3735" y="126707"/>
            <a:ext cx="8532688" cy="835025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</a:rPr>
              <a:t>The pending Repair count in the Payment Summary increments by one</a:t>
            </a:r>
            <a:r>
              <a:rPr lang="en-US" alt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61732"/>
            <a:ext cx="7391400" cy="26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14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9" y="0"/>
            <a:ext cx="915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en-US" sz="4400" i="1" dirty="0" smtClean="0">
                <a:solidFill>
                  <a:schemeClr val="tx1"/>
                </a:solidFill>
              </a:rPr>
              <a:t>Why?</a:t>
            </a:r>
            <a:endParaRPr lang="en-US" altLang="en-US" sz="4400" i="1" dirty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7584" y="1844824"/>
            <a:ext cx="7630616" cy="1752600"/>
          </a:xfrm>
        </p:spPr>
        <p:txBody>
          <a:bodyPr/>
          <a:lstStyle/>
          <a:p>
            <a:pPr algn="just">
              <a:buFontTx/>
              <a:buChar char="•"/>
            </a:pPr>
            <a:r>
              <a:rPr lang="en-US" altLang="en-US" dirty="0"/>
              <a:t> HSBCnet is Primarily developed for Corporate  Customers and “Payment Transaction” is a basic need of these corporate customers</a:t>
            </a:r>
          </a:p>
          <a:p>
            <a:pPr algn="just">
              <a:buFontTx/>
              <a:buChar char="•"/>
            </a:pPr>
            <a:r>
              <a:rPr lang="en-US" altLang="en-US" dirty="0"/>
              <a:t> So as to make their life easy HSBC had implemented this tool</a:t>
            </a:r>
          </a:p>
          <a:p>
            <a:pPr algn="just"/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8032" y="2708920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charset="0"/>
                <a:ea typeface="MS PGothic" pitchFamily="34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charset="0"/>
                <a:ea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charset="0"/>
                <a:ea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charset="0"/>
                <a:ea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Arial" charset="0"/>
                <a:ea typeface="MS PGothic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Univers 55" pitchFamily="-107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Univers 55" pitchFamily="-107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Univers 55" pitchFamily="-107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F0000"/>
                </a:solidFill>
                <a:latin typeface="Univers 55" pitchFamily="-107" charset="0"/>
              </a:defRPr>
            </a:lvl9pPr>
          </a:lstStyle>
          <a:p>
            <a:r>
              <a:rPr lang="en-US" altLang="en-US" sz="4400" i="1" kern="0" dirty="0" smtClean="0">
                <a:solidFill>
                  <a:schemeClr val="tx1"/>
                </a:solidFill>
              </a:rPr>
              <a:t>Basic Needs</a:t>
            </a:r>
            <a:endParaRPr lang="en-US" altLang="en-US" sz="4400" i="1" kern="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27584" y="4052664"/>
            <a:ext cx="7630616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ebdings" pitchFamily="18" charset="2"/>
              <a:buNone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None/>
              <a:defRPr lang="en-US" sz="1800">
                <a:solidFill>
                  <a:schemeClr val="tx1"/>
                </a:solidFill>
                <a:latin typeface="Arial" pitchFamily="-107" charset="0"/>
                <a:ea typeface="MS PGothic" pitchFamily="34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None/>
              <a:defRPr lang="en-US" sz="1600">
                <a:solidFill>
                  <a:schemeClr val="tx1"/>
                </a:solidFill>
                <a:latin typeface="Arial" pitchFamily="-107" charset="0"/>
                <a:ea typeface="MS PGothic" pitchFamily="34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None/>
              <a:defRPr lang="en-US" sz="1600">
                <a:solidFill>
                  <a:schemeClr val="tx1"/>
                </a:solidFill>
                <a:latin typeface="Arial" pitchFamily="-107" charset="0"/>
                <a:ea typeface="MS PGothic" pitchFamily="34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pitchFamily="-107" charset="0"/>
                <a:ea typeface="ＭＳ Ｐゴシック" pitchFamily="-107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pitchFamily="-107" charset="0"/>
                <a:ea typeface="ＭＳ Ｐゴシック" pitchFamily="-107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pitchFamily="-107" charset="0"/>
                <a:ea typeface="ＭＳ Ｐゴシック" pitchFamily="-107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pitchFamily="-107" charset="0"/>
                <a:ea typeface="ＭＳ Ｐゴシック" pitchFamily="-107" charset="-128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 smtClean="0"/>
              <a:t>User </a:t>
            </a:r>
            <a:r>
              <a:rPr lang="en-US" altLang="en-US" dirty="0"/>
              <a:t>Signature group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/>
              <a:t>Maintain Signature Limit Concept-AMT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 smtClean="0"/>
              <a:t>Payment and Transfer Tools</a:t>
            </a:r>
            <a:endParaRPr lang="en-US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3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9"/>
            <a:ext cx="9144000" cy="67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8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13" y="0"/>
            <a:ext cx="9164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40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6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</a:rPr>
              <a:t>After acknowledgement</a:t>
            </a:r>
            <a:r>
              <a:rPr lang="en-US" altLang="en-US" sz="2000" dirty="0" smtClean="0">
                <a:solidFill>
                  <a:schemeClr val="tx1"/>
                </a:solidFill>
              </a:rPr>
              <a:t>, the </a:t>
            </a:r>
            <a:r>
              <a:rPr lang="en-US" altLang="en-US" sz="2000" dirty="0">
                <a:solidFill>
                  <a:schemeClr val="tx1"/>
                </a:solidFill>
              </a:rPr>
              <a:t>pending repair count in the Payment Summary decrements by one.</a:t>
            </a:r>
            <a:r>
              <a:rPr lang="en-US" altLang="en-US" b="1" dirty="0"/>
              <a:t/>
            </a:r>
            <a:br>
              <a:rPr lang="en-US" alt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556792"/>
            <a:ext cx="7458075" cy="30963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74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: Reject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205440"/>
            <a:ext cx="7704856" cy="51210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256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8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3" y="0"/>
            <a:ext cx="9145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90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Payment can also be created using a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User can create a Template and every time he can use same Template for Payment Instruction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This saves time and also reduces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Template fields are exactly same as that of Payment fields except one field “Template ID”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User can never give the same Template ID for templates.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86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Template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412776"/>
            <a:ext cx="8150225" cy="411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General </a:t>
            </a:r>
            <a:r>
              <a:rPr lang="en-US" altLang="en-US" dirty="0" smtClean="0"/>
              <a:t>Template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 smtClean="0"/>
              <a:t>These </a:t>
            </a:r>
            <a:r>
              <a:rPr lang="en-US" altLang="en-US" dirty="0"/>
              <a:t>are low level templates (like small amount template).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In the General Template screens, none of the fields are mandatory except for the Template </a:t>
            </a:r>
            <a:r>
              <a:rPr lang="en-US" altLang="en-US" dirty="0" smtClean="0"/>
              <a:t>ID.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General Template does not require any authorization after its </a:t>
            </a:r>
            <a:r>
              <a:rPr lang="en-US" altLang="en-US" dirty="0" smtClean="0"/>
              <a:t>creation.</a:t>
            </a: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Restricted </a:t>
            </a:r>
            <a:r>
              <a:rPr lang="en-US" altLang="en-US" dirty="0" smtClean="0"/>
              <a:t>Template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 smtClean="0"/>
              <a:t>These </a:t>
            </a:r>
            <a:r>
              <a:rPr lang="en-US" altLang="en-US" dirty="0"/>
              <a:t>are High level Templates (like large </a:t>
            </a:r>
            <a:r>
              <a:rPr lang="en-US" altLang="en-US" dirty="0" smtClean="0"/>
              <a:t>Amount templates</a:t>
            </a:r>
            <a:r>
              <a:rPr lang="en-US" altLang="en-US" dirty="0"/>
              <a:t>) and needs to go through single </a:t>
            </a:r>
            <a:r>
              <a:rPr lang="en-US" altLang="en-US" dirty="0" smtClean="0"/>
              <a:t>level authorization.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itchFamily="-107" charset="0"/>
              </a:rPr>
              <a:t>Only </a:t>
            </a:r>
            <a:r>
              <a:rPr lang="en-US" altLang="en-US" dirty="0">
                <a:latin typeface="Arial" pitchFamily="-107" charset="0"/>
              </a:rPr>
              <a:t>the user having Maintain and </a:t>
            </a:r>
            <a:r>
              <a:rPr lang="en-US" altLang="en-US" dirty="0" smtClean="0">
                <a:latin typeface="Arial" pitchFamily="-107" charset="0"/>
              </a:rPr>
              <a:t>Authorize </a:t>
            </a:r>
            <a:r>
              <a:rPr lang="en-US" altLang="en-US" dirty="0">
                <a:latin typeface="Arial" pitchFamily="-107" charset="0"/>
              </a:rPr>
              <a:t>Restricted Template right can </a:t>
            </a:r>
            <a:r>
              <a:rPr lang="en-US" altLang="en-US" dirty="0" smtClean="0">
                <a:latin typeface="Arial" pitchFamily="-107" charset="0"/>
              </a:rPr>
              <a:t>Authorize </a:t>
            </a:r>
            <a:r>
              <a:rPr lang="en-US" altLang="en-US" dirty="0">
                <a:latin typeface="Arial" pitchFamily="-107" charset="0"/>
              </a:rPr>
              <a:t>the restricted </a:t>
            </a:r>
            <a:r>
              <a:rPr lang="en-US" altLang="en-US" dirty="0" smtClean="0">
                <a:latin typeface="Arial" pitchFamily="-107" charset="0"/>
              </a:rPr>
              <a:t>template.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itchFamily="-107" charset="0"/>
              </a:rPr>
              <a:t>Payment </a:t>
            </a:r>
            <a:r>
              <a:rPr lang="en-US" altLang="en-US" dirty="0">
                <a:latin typeface="Arial" pitchFamily="-107" charset="0"/>
              </a:rPr>
              <a:t>Creation from restricted will only be possible if user is having Prepare Using Restricted Template right for </a:t>
            </a:r>
            <a:r>
              <a:rPr lang="en-US" altLang="en-US" dirty="0" smtClean="0">
                <a:latin typeface="Arial" pitchFamily="-107" charset="0"/>
              </a:rPr>
              <a:t>particular account.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Restricted Template requires authorization from another user having the rights to authorize the </a:t>
            </a:r>
            <a:r>
              <a:rPr lang="en-US" altLang="en-US" dirty="0" smtClean="0"/>
              <a:t>template.</a:t>
            </a:r>
            <a:endParaRPr lang="en-US" alt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altLang="en-US" dirty="0">
              <a:latin typeface="Arial" pitchFamily="-107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96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Templates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4" y="1412776"/>
            <a:ext cx="7458075" cy="33843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91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Account </a:t>
            </a:r>
            <a:r>
              <a:rPr lang="en-US" altLang="en-US" dirty="0"/>
              <a:t>Management Tool (AMT)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4744"/>
            <a:ext cx="7776864" cy="4114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8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689" b="24295"/>
          <a:stretch/>
        </p:blipFill>
        <p:spPr>
          <a:xfrm>
            <a:off x="0" y="0"/>
            <a:ext cx="9144000" cy="3645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6736" b="20516"/>
          <a:stretch/>
        </p:blipFill>
        <p:spPr>
          <a:xfrm>
            <a:off x="0" y="3645024"/>
            <a:ext cx="9144000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524" b="36590"/>
          <a:stretch/>
        </p:blipFill>
        <p:spPr>
          <a:xfrm>
            <a:off x="0" y="0"/>
            <a:ext cx="9166417" cy="306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985" b="3885"/>
          <a:stretch/>
        </p:blipFill>
        <p:spPr>
          <a:xfrm>
            <a:off x="49592" y="3068960"/>
            <a:ext cx="9116826" cy="37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11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dirty="0"/>
              <a:t>Created Template will be listed under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Template </a:t>
            </a:r>
            <a:r>
              <a:rPr lang="en-US" altLang="en-US" dirty="0"/>
              <a:t>Summary </a:t>
            </a:r>
            <a:r>
              <a:rPr lang="en-US" altLang="en-US" dirty="0" smtClean="0"/>
              <a:t>tool </a:t>
            </a:r>
            <a:br>
              <a:rPr lang="en-US" altLang="en-US" dirty="0" smtClean="0"/>
            </a:br>
            <a:r>
              <a:rPr lang="en-US" altLang="en-US" dirty="0"/>
              <a:t>Count </a:t>
            </a:r>
            <a:r>
              <a:rPr lang="en-US" altLang="en-US" dirty="0" smtClean="0"/>
              <a:t>incremented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73944"/>
            <a:ext cx="7448550" cy="26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2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Text Box 1027"/>
          <p:cNvSpPr txBox="1">
            <a:spLocks noChangeArrowheads="1"/>
          </p:cNvSpPr>
          <p:nvPr/>
        </p:nvSpPr>
        <p:spPr bwMode="auto">
          <a:xfrm>
            <a:off x="7186613" y="4509120"/>
            <a:ext cx="1676400" cy="822325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2118561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Restricted </a:t>
            </a:r>
            <a:r>
              <a:rPr lang="en-US" dirty="0"/>
              <a:t>Templates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1412776"/>
            <a:ext cx="74295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01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397" b="5236"/>
          <a:stretch/>
        </p:blipFill>
        <p:spPr>
          <a:xfrm>
            <a:off x="0" y="0"/>
            <a:ext cx="9145488" cy="3481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155" b="24317"/>
          <a:stretch/>
        </p:blipFill>
        <p:spPr>
          <a:xfrm>
            <a:off x="-1488" y="3481115"/>
            <a:ext cx="9145488" cy="35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749" b="21187"/>
          <a:stretch/>
        </p:blipFill>
        <p:spPr>
          <a:xfrm>
            <a:off x="-4401" y="0"/>
            <a:ext cx="9148401" cy="33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144" b="3989"/>
          <a:stretch/>
        </p:blipFill>
        <p:spPr>
          <a:xfrm>
            <a:off x="0" y="3352161"/>
            <a:ext cx="9158698" cy="35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Template gets listed in </a:t>
            </a:r>
            <a:r>
              <a:rPr lang="en-US" altLang="en-US" dirty="0" smtClean="0"/>
              <a:t>Authorization 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905" t="5433" b="52337"/>
          <a:stretch/>
        </p:blipFill>
        <p:spPr>
          <a:xfrm>
            <a:off x="1280120" y="1556792"/>
            <a:ext cx="581216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75" y="244012"/>
            <a:ext cx="9166992" cy="6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3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" y="0"/>
            <a:ext cx="9252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7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800" y="188640"/>
            <a:ext cx="8150225" cy="835025"/>
          </a:xfrm>
        </p:spPr>
        <p:txBody>
          <a:bodyPr/>
          <a:lstStyle/>
          <a:p>
            <a:r>
              <a:rPr lang="en-US" dirty="0" smtClean="0"/>
              <a:t>Action 1 :Create Payment from Templates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206"/>
            <a:ext cx="9144000" cy="5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5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344" b="5282"/>
          <a:stretch/>
        </p:blipFill>
        <p:spPr>
          <a:xfrm>
            <a:off x="0" y="11669"/>
            <a:ext cx="9180172" cy="3672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934" b="8620"/>
          <a:stretch/>
        </p:blipFill>
        <p:spPr>
          <a:xfrm>
            <a:off x="-2160" y="3726701"/>
            <a:ext cx="9146160" cy="31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4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161" b="4313"/>
          <a:stretch/>
        </p:blipFill>
        <p:spPr>
          <a:xfrm>
            <a:off x="17385" y="0"/>
            <a:ext cx="9161349" cy="3128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096" b="23960"/>
          <a:stretch/>
        </p:blipFill>
        <p:spPr>
          <a:xfrm>
            <a:off x="5916" y="3150582"/>
            <a:ext cx="9132168" cy="35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9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06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US" dirty="0" smtClean="0"/>
              <a:t>2 </a:t>
            </a:r>
            <a:r>
              <a:rPr lang="en-US" dirty="0"/>
              <a:t>: </a:t>
            </a:r>
            <a:r>
              <a:rPr lang="en-US" dirty="0" smtClean="0"/>
              <a:t>Create as New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" y="1124744"/>
            <a:ext cx="9108432" cy="55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5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685" b="6407"/>
          <a:stretch/>
        </p:blipFill>
        <p:spPr>
          <a:xfrm>
            <a:off x="0" y="-30378"/>
            <a:ext cx="9924256" cy="3675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152" b="6909"/>
          <a:stretch/>
        </p:blipFill>
        <p:spPr>
          <a:xfrm>
            <a:off x="0" y="3615553"/>
            <a:ext cx="9924256" cy="32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221" b="21233"/>
          <a:stretch/>
        </p:blipFill>
        <p:spPr>
          <a:xfrm>
            <a:off x="0" y="0"/>
            <a:ext cx="9144000" cy="328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13" b="12985"/>
          <a:stretch/>
        </p:blipFill>
        <p:spPr>
          <a:xfrm>
            <a:off x="0" y="3194719"/>
            <a:ext cx="9144000" cy="36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91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US" dirty="0" smtClean="0"/>
              <a:t>3 </a:t>
            </a:r>
            <a:r>
              <a:rPr lang="en-US" dirty="0"/>
              <a:t>: </a:t>
            </a:r>
            <a:r>
              <a:rPr lang="en-US" dirty="0" smtClean="0"/>
              <a:t>Change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325"/>
            <a:ext cx="9144000" cy="55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9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53" b="13713"/>
          <a:stretch/>
        </p:blipFill>
        <p:spPr>
          <a:xfrm>
            <a:off x="26441" y="0"/>
            <a:ext cx="9117560" cy="3645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396" b="7665"/>
          <a:stretch/>
        </p:blipFill>
        <p:spPr>
          <a:xfrm>
            <a:off x="-16478" y="3645025"/>
            <a:ext cx="9160479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0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675" b="4333"/>
          <a:stretch/>
        </p:blipFill>
        <p:spPr>
          <a:xfrm>
            <a:off x="0" y="0"/>
            <a:ext cx="9144000" cy="3645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5981" b="23541"/>
          <a:stretch/>
        </p:blipFill>
        <p:spPr>
          <a:xfrm>
            <a:off x="-48653" y="3658592"/>
            <a:ext cx="9229165" cy="31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Authorizing Transactions</a:t>
            </a:r>
            <a:r>
              <a:rPr lang="en-US" altLang="en-US" dirty="0">
                <a:solidFill>
                  <a:srgbClr val="FF33CC"/>
                </a:solidFill>
              </a:rPr>
              <a:t/>
            </a:r>
            <a:br>
              <a:rPr lang="en-US" altLang="en-US" dirty="0">
                <a:solidFill>
                  <a:srgbClr val="FF33CC"/>
                </a:solidFill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64" y="1239688"/>
            <a:ext cx="8398907" cy="48536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7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US" dirty="0" smtClean="0"/>
              <a:t>4 </a:t>
            </a:r>
            <a:r>
              <a:rPr lang="en-US" dirty="0"/>
              <a:t>: </a:t>
            </a:r>
            <a:r>
              <a:rPr lang="en-US" dirty="0" smtClean="0"/>
              <a:t>Delete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77" y="998350"/>
            <a:ext cx="9170477" cy="57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17" b="18700"/>
          <a:stretch/>
        </p:blipFill>
        <p:spPr>
          <a:xfrm>
            <a:off x="14962" y="-9545"/>
            <a:ext cx="9114075" cy="3654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09" b="12201"/>
          <a:stretch/>
        </p:blipFill>
        <p:spPr>
          <a:xfrm>
            <a:off x="14962" y="3645025"/>
            <a:ext cx="912903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1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430"/>
          <a:stretch/>
        </p:blipFill>
        <p:spPr>
          <a:xfrm>
            <a:off x="0" y="404664"/>
            <a:ext cx="9144000" cy="54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25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48" y="16210"/>
            <a:ext cx="9166648" cy="68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60648"/>
            <a:ext cx="8737600" cy="533400"/>
          </a:xfrm>
        </p:spPr>
        <p:txBody>
          <a:bodyPr/>
          <a:lstStyle/>
          <a:p>
            <a:r>
              <a:rPr lang="en-US" altLang="en-US" dirty="0" smtClean="0"/>
              <a:t>Maintain </a:t>
            </a:r>
            <a:r>
              <a:rPr lang="en-US" altLang="en-US" dirty="0"/>
              <a:t>Signature </a:t>
            </a:r>
            <a:r>
              <a:rPr lang="en-US" altLang="en-US" dirty="0" smtClean="0"/>
              <a:t>Limits</a:t>
            </a:r>
            <a:endParaRPr lang="en-US" altLang="en-US" sz="2400" b="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1060921"/>
            <a:ext cx="8963660" cy="579707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RESTRICTED</a:t>
            </a:r>
            <a:endParaRPr lang="en-CA" dirty="0"/>
          </a:p>
        </p:txBody>
      </p:sp>
      <p:sp>
        <p:nvSpPr>
          <p:cNvPr id="7" name="Rectangle 1031"/>
          <p:cNvSpPr>
            <a:spLocks noChangeArrowheads="1"/>
          </p:cNvSpPr>
          <p:nvPr/>
        </p:nvSpPr>
        <p:spPr bwMode="auto">
          <a:xfrm>
            <a:off x="4499992" y="2204864"/>
            <a:ext cx="1371600" cy="228600"/>
          </a:xfrm>
          <a:prstGeom prst="rect">
            <a:avLst/>
          </a:prstGeom>
          <a:noFill/>
          <a:ln w="9525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032"/>
          <p:cNvSpPr txBox="1">
            <a:spLocks noChangeArrowheads="1"/>
          </p:cNvSpPr>
          <p:nvPr/>
        </p:nvSpPr>
        <p:spPr bwMode="auto">
          <a:xfrm>
            <a:off x="6485384" y="2662064"/>
            <a:ext cx="2407096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Maintain Signature </a:t>
            </a:r>
            <a:r>
              <a:rPr lang="en-US" altLang="en-US" dirty="0" smtClean="0"/>
              <a:t>Limits</a:t>
            </a:r>
            <a:endParaRPr lang="en-US" altLang="en-US" dirty="0"/>
          </a:p>
        </p:txBody>
      </p:sp>
      <p:sp>
        <p:nvSpPr>
          <p:cNvPr id="9" name="Line 1033"/>
          <p:cNvSpPr>
            <a:spLocks noChangeShapeType="1"/>
          </p:cNvSpPr>
          <p:nvPr/>
        </p:nvSpPr>
        <p:spPr bwMode="auto">
          <a:xfrm>
            <a:off x="5875784" y="2433464"/>
            <a:ext cx="609600" cy="266873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1029"/>
          <p:cNvSpPr>
            <a:spLocks noChangeArrowheads="1"/>
          </p:cNvSpPr>
          <p:nvPr/>
        </p:nvSpPr>
        <p:spPr bwMode="auto">
          <a:xfrm>
            <a:off x="381000" y="6858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eaLnBrk="0" hangingPunct="0">
              <a:spcBef>
                <a:spcPct val="20000"/>
              </a:spcBef>
              <a:buClr>
                <a:srgbClr val="3333FF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33FF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3333FF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FF"/>
              </a:buClr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RESTRICTED</a:t>
            </a: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32656"/>
            <a:ext cx="8763000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948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BC Echannels PPT LET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Univers 55"/>
        <a:ea typeface=""/>
        <a:cs typeface=""/>
      </a:majorFont>
      <a:minorFont>
        <a:latin typeface="Univers 55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 Core Programme Overview</Template>
  <TotalTime>6921</TotalTime>
  <Words>475</Words>
  <Application>Microsoft Office PowerPoint</Application>
  <PresentationFormat>On-screen Show (4:3)</PresentationFormat>
  <Paragraphs>130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ＭＳ Ｐゴシック</vt:lpstr>
      <vt:lpstr>Arial</vt:lpstr>
      <vt:lpstr>Calibri</vt:lpstr>
      <vt:lpstr>Times New Roman</vt:lpstr>
      <vt:lpstr>Univers 55</vt:lpstr>
      <vt:lpstr>Webdings</vt:lpstr>
      <vt:lpstr>HSBC Echannels PPT LETTER</vt:lpstr>
      <vt:lpstr>PowerPoint Presentation</vt:lpstr>
      <vt:lpstr>Topic Covered</vt:lpstr>
      <vt:lpstr>Why?</vt:lpstr>
      <vt:lpstr>Account Management Tool (AMT)</vt:lpstr>
      <vt:lpstr>PowerPoint Presentation</vt:lpstr>
      <vt:lpstr>Authorizing Transactions </vt:lpstr>
      <vt:lpstr>PowerPoint Presentation</vt:lpstr>
      <vt:lpstr>Maintain Signature Limits</vt:lpstr>
      <vt:lpstr>PowerPoint Presentation</vt:lpstr>
      <vt:lpstr>PowerPoint Presentation</vt:lpstr>
      <vt:lpstr>PowerPoint Presentation</vt:lpstr>
      <vt:lpstr>PowerPoint Presentation</vt:lpstr>
      <vt:lpstr>Particular Payment Type Entitlement </vt:lpstr>
      <vt:lpstr>PowerPoint Presentation</vt:lpstr>
      <vt:lpstr>Payment Tools</vt:lpstr>
      <vt:lpstr>PowerPoint Presentation</vt:lpstr>
      <vt:lpstr>Create Payment Instruction</vt:lpstr>
      <vt:lpstr>PowerPoint Presentation</vt:lpstr>
      <vt:lpstr>PowerPoint Presentation</vt:lpstr>
      <vt:lpstr>PowerPoint Presentation</vt:lpstr>
      <vt:lpstr>PowerPoint Presentation</vt:lpstr>
      <vt:lpstr>Authorization Summary Action: Authorize  </vt:lpstr>
      <vt:lpstr>PowerPoint Presentation</vt:lpstr>
      <vt:lpstr>PowerPoint Presentation</vt:lpstr>
      <vt:lpstr>Action : Send to Repair</vt:lpstr>
      <vt:lpstr>PowerPoint Presentation</vt:lpstr>
      <vt:lpstr>PowerPoint Presentation</vt:lpstr>
      <vt:lpstr>The pending Repair count in the Payment Summary increments by one.</vt:lpstr>
      <vt:lpstr>PowerPoint Presentation</vt:lpstr>
      <vt:lpstr>PowerPoint Presentation</vt:lpstr>
      <vt:lpstr>PowerPoint Presentation</vt:lpstr>
      <vt:lpstr>PowerPoint Presentation</vt:lpstr>
      <vt:lpstr>After acknowledgement, the pending repair count in the Payment Summary decrements by one. </vt:lpstr>
      <vt:lpstr>Action : Reject</vt:lpstr>
      <vt:lpstr>PowerPoint Presentation</vt:lpstr>
      <vt:lpstr>PowerPoint Presentation</vt:lpstr>
      <vt:lpstr>Payment Templates</vt:lpstr>
      <vt:lpstr>Template Types</vt:lpstr>
      <vt:lpstr>General Templates</vt:lpstr>
      <vt:lpstr>PowerPoint Presentation</vt:lpstr>
      <vt:lpstr>PowerPoint Presentation</vt:lpstr>
      <vt:lpstr>Created Template will be listed under  Template Summary tool  Count incremented</vt:lpstr>
      <vt:lpstr>PowerPoint Presentation</vt:lpstr>
      <vt:lpstr>Restricted Templates</vt:lpstr>
      <vt:lpstr>PowerPoint Presentation</vt:lpstr>
      <vt:lpstr>PowerPoint Presentation</vt:lpstr>
      <vt:lpstr>Template gets listed in Authorization Summary</vt:lpstr>
      <vt:lpstr>PowerPoint Presentation</vt:lpstr>
      <vt:lpstr>PowerPoint Presentation</vt:lpstr>
      <vt:lpstr>Action 1 :Create Payment from Templates</vt:lpstr>
      <vt:lpstr>PowerPoint Presentation</vt:lpstr>
      <vt:lpstr>PowerPoint Presentation</vt:lpstr>
      <vt:lpstr>PowerPoint Presentation</vt:lpstr>
      <vt:lpstr>Action 2 : Create as New Template</vt:lpstr>
      <vt:lpstr>PowerPoint Presentation</vt:lpstr>
      <vt:lpstr>PowerPoint Presentation</vt:lpstr>
      <vt:lpstr>Action 3 : Change Template</vt:lpstr>
      <vt:lpstr>PowerPoint Presentation</vt:lpstr>
      <vt:lpstr>PowerPoint Presentation</vt:lpstr>
      <vt:lpstr>Action 4 : Delete Template</vt:lpstr>
      <vt:lpstr>PowerPoint Presentation</vt:lpstr>
      <vt:lpstr>PowerPoint Presentation</vt:lpstr>
      <vt:lpstr>THANK YOU</vt:lpstr>
    </vt:vector>
  </TitlesOfParts>
  <Company>HSBC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Karuna Subhash Kak</dc:creator>
  <cp:keywords>RESTRICTED</cp:keywords>
  <dc:description>RESTRICTED</dc:description>
  <cp:lastModifiedBy>bhadraiah.vitta@noexternalmail.hsbc.com</cp:lastModifiedBy>
  <cp:revision>197</cp:revision>
  <cp:lastPrinted>2016-08-22T12:53:38Z</cp:lastPrinted>
  <dcterms:created xsi:type="dcterms:W3CDTF">2015-03-10T09:51:46Z</dcterms:created>
  <dcterms:modified xsi:type="dcterms:W3CDTF">2016-11-04T09:20:36Z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RESTRICTED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CLARESTRI</vt:lpwstr>
  </property>
</Properties>
</file>